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8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8A2BF-E79E-E3AA-BAA2-163EEE198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B092C7-077F-D4B7-22EF-4342C8162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08E9E-ABD6-9C40-DF92-295107DE6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DA19D-B076-DE88-3D67-3C1BFC139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3896E-4003-F7CC-16F3-D3421DAF8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89B9E-27E0-ADC9-B90B-23FDCA64F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CBD89D-50E5-853B-FECB-3B0DE1D4C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C2086-A755-9F03-5C98-D6351A4E5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62596-EF67-6A7B-03EC-8A971C232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FB21B-5D30-9698-D531-3F944D055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8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908D53-CE9D-C0CB-9CF9-C7BE8393BB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BF9905-18C8-028A-8546-5257EF92A0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F6095-CF1F-FFB8-27F5-F735A0A4D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B53DD-7CFC-2D3B-5670-E1F04C33F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FB042-0BC5-CDE6-D0E7-60729E83D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46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1951-C820-963B-7EFE-7BD4397FB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DB7B5-F484-7FBE-DFF6-EDCB31392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C3EF0-A5D1-5B37-2072-B1D6CD39A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357F4-AEAC-1168-CC9B-8DD7F27A0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BD2B7-E8E1-369C-DEA1-9AB2D2866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47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31C65-A2D7-92A8-6755-25DFF743A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64E22-119A-1952-3385-84960EEE2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52A3C-5BAF-A5B6-E9CC-B88C40931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3686A-7A2C-CB3D-44DB-23806D8AE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CB807-CD2F-5B08-293B-4D3F446CE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36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40653-87E0-68C1-0783-781E33AFF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8FD7D-BFDC-75AE-88DC-EC7CCCEAEB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CF54BF-8B62-CEEE-31CA-E79FCFBDE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0E7354-4528-0D29-94B3-508D6B8A6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8CEBEF-4ABE-DB81-B173-ADEC749AA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DFE7B3-B90B-8E5C-1BF7-27261F2F5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26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4CC9C-4710-1BF8-F046-92783B7C9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7215F-6686-CBF4-4B32-F5EF9197B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A9B5F0-004B-E574-57B2-DDBF19524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03959B-9118-0451-637B-8D0A67E9A7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609BD1-D3A9-4D6D-4F03-F841695F91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6CCF91-19C1-6E4B-3AF3-42C0173E8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1D5A59-4BC9-50EE-1023-E9EC0A9D0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A9BD80-96E0-B9F3-0C24-134836294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0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3D21B-7C5E-8674-7111-79D2A2FB4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9AA396-F883-3DC5-990C-0441A9EEF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9F2B52-807F-136F-8122-6F1BB2C3B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3D8F0-DCB7-E71E-74FF-641BF68F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7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6140AE-B53A-4375-EB1A-BD6500825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21F9FD-B8CC-0097-4D3B-275A02F32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57B41-6A09-A604-56B7-598D3395F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6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45083-4122-41A9-EF6D-767A9C76C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8759A-97CA-770A-AD3B-FA9E2FE00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2001B7-E673-F3D2-E66C-7D94655234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F84B00-8B1C-90D9-9763-C24654705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AB9A6C-D0B2-9DEC-05C0-BB1BEC1FB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394EC-72D8-FB5F-F02B-D89219A6F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115D2-47F2-FF99-42BA-5D2B1BBF5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3C1E56-FE65-B0AD-DD4F-7467EEFC6E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0975DB-C784-7F03-2861-1DA37F215D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B1A62-4F19-E478-391A-6EEEB8BA9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BDE098-8619-49DB-AB8F-0C795E891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66DA52-8D2D-A0C9-61F9-D96C40B99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68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D98206-85F1-30DB-4442-BA124DF65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018DF-1505-7F52-2363-216584088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0F812-1790-F9D7-BE91-77C77C96DB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10A71-1DC3-8172-C4A9-A37A88CA7F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E88B6-13D2-6602-FE3F-E722C8A47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7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0A16B25-6A93-B566-4B89-AF32D8E4E439}"/>
              </a:ext>
            </a:extLst>
          </p:cNvPr>
          <p:cNvGrpSpPr/>
          <p:nvPr/>
        </p:nvGrpSpPr>
        <p:grpSpPr>
          <a:xfrm>
            <a:off x="0" y="6496882"/>
            <a:ext cx="12192000" cy="366487"/>
            <a:chOff x="0" y="6506407"/>
            <a:chExt cx="12192000" cy="366487"/>
          </a:xfrm>
          <a:solidFill>
            <a:srgbClr val="A0770C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2D46A2-81E5-4BCC-3215-90B590196FA7}"/>
                </a:ext>
              </a:extLst>
            </p:cNvPr>
            <p:cNvSpPr/>
            <p:nvPr userDrawn="1"/>
          </p:nvSpPr>
          <p:spPr>
            <a:xfrm>
              <a:off x="0" y="6506407"/>
              <a:ext cx="7665720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/>
                <a:t>Author One – authorone@email.edu.br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AE5EF1C-BA00-FCD2-C89A-E2CD06AE4C13}"/>
                </a:ext>
              </a:extLst>
            </p:cNvPr>
            <p:cNvSpPr/>
            <p:nvPr userDrawn="1"/>
          </p:nvSpPr>
          <p:spPr>
            <a:xfrm>
              <a:off x="7699830" y="6506407"/>
              <a:ext cx="269829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AE2C21-D966-0152-372B-6C6C1F8C9906}"/>
                </a:ext>
              </a:extLst>
            </p:cNvPr>
            <p:cNvSpPr/>
            <p:nvPr userDrawn="1"/>
          </p:nvSpPr>
          <p:spPr>
            <a:xfrm>
              <a:off x="10432235" y="6507768"/>
              <a:ext cx="175976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A0E17AF-266E-3141-D306-C38972683B5B}"/>
              </a:ext>
            </a:extLst>
          </p:cNvPr>
          <p:cNvSpPr txBox="1">
            <a:spLocks/>
          </p:cNvSpPr>
          <p:nvPr/>
        </p:nvSpPr>
        <p:spPr>
          <a:xfrm>
            <a:off x="7699829" y="6510305"/>
            <a:ext cx="269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September 2022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6FD7D08-949A-F4AC-1E56-62E46AE5B056}"/>
              </a:ext>
            </a:extLst>
          </p:cNvPr>
          <p:cNvSpPr txBox="1">
            <a:spLocks/>
          </p:cNvSpPr>
          <p:nvPr/>
        </p:nvSpPr>
        <p:spPr>
          <a:xfrm>
            <a:off x="10432234" y="6510305"/>
            <a:ext cx="1759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FCCEAD-A261-4B76-9B4F-9C99877D6121}" type="slidenum">
              <a:rPr lang="en-US" smtClean="0"/>
              <a:pPr/>
              <a:t>1</a:t>
            </a:fld>
            <a:r>
              <a:rPr lang="en-US" dirty="0"/>
              <a:t>/XX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CCD1D136-E116-EDA7-4724-5115160569D0}"/>
              </a:ext>
            </a:extLst>
          </p:cNvPr>
          <p:cNvSpPr txBox="1">
            <a:spLocks/>
          </p:cNvSpPr>
          <p:nvPr/>
        </p:nvSpPr>
        <p:spPr>
          <a:xfrm>
            <a:off x="1524000" y="4470576"/>
            <a:ext cx="9144000" cy="9169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Dep. of Mech. Engineering – PPG-EM,</a:t>
            </a:r>
          </a:p>
          <a:p>
            <a:r>
              <a:rPr lang="pt-BR" dirty="0"/>
              <a:t>Universidade do Estado do Rio de Janeiro,</a:t>
            </a:r>
          </a:p>
          <a:p>
            <a:r>
              <a:rPr lang="pt-BR" dirty="0"/>
              <a:t>Rio de Janeiro - RJ, Brazil</a:t>
            </a:r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C47CBE9-8E99-D337-98D1-DF52C697D47A}"/>
              </a:ext>
            </a:extLst>
          </p:cNvPr>
          <p:cNvSpPr/>
          <p:nvPr/>
        </p:nvSpPr>
        <p:spPr>
          <a:xfrm>
            <a:off x="1524000" y="1030289"/>
            <a:ext cx="9144000" cy="1837602"/>
          </a:xfrm>
          <a:prstGeom prst="roundRect">
            <a:avLst>
              <a:gd name="adj" fmla="val 5143"/>
            </a:avLst>
          </a:prstGeom>
          <a:solidFill>
            <a:srgbClr val="0072CE"/>
          </a:solidFill>
          <a:ln>
            <a:noFill/>
          </a:ln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/>
              <a:t>Title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82C29A1C-EA72-9E6B-845F-9403AFF2204E}"/>
              </a:ext>
            </a:extLst>
          </p:cNvPr>
          <p:cNvSpPr txBox="1">
            <a:spLocks/>
          </p:cNvSpPr>
          <p:nvPr/>
        </p:nvSpPr>
        <p:spPr>
          <a:xfrm>
            <a:off x="1524000" y="3204326"/>
            <a:ext cx="9144000" cy="1276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b="1" dirty="0">
                <a:latin typeface="+mn-lt"/>
              </a:rPr>
              <a:t>Author One (Presenter)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+mn-lt"/>
              </a:rPr>
              <a:t>Author Two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+mn-lt"/>
              </a:rPr>
              <a:t>Author Three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59FC8B-9D16-9B34-A034-5F6B91024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7142" y="4171506"/>
            <a:ext cx="1132857" cy="12135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9A753D-8F5C-FD8A-637C-90DDD96D5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2002" y="4171506"/>
            <a:ext cx="2407877" cy="1020401"/>
          </a:xfrm>
          <a:prstGeom prst="rect">
            <a:avLst/>
          </a:prstGeom>
        </p:spPr>
      </p:pic>
      <p:sp>
        <p:nvSpPr>
          <p:cNvPr id="20" name="Subtitle 2">
            <a:extLst>
              <a:ext uri="{FF2B5EF4-FFF2-40B4-BE49-F238E27FC236}">
                <a16:creationId xmlns:a16="http://schemas.microsoft.com/office/drawing/2014/main" id="{32556FC1-F19B-CD7F-752F-ABBDEFE901B8}"/>
              </a:ext>
            </a:extLst>
          </p:cNvPr>
          <p:cNvSpPr txBox="1">
            <a:spLocks/>
          </p:cNvSpPr>
          <p:nvPr/>
        </p:nvSpPr>
        <p:spPr>
          <a:xfrm>
            <a:off x="1524000" y="5532734"/>
            <a:ext cx="9143999" cy="747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b="1" i="1" dirty="0">
                <a:latin typeface="+mj-lt"/>
              </a:rPr>
              <a:t>Event Name - Date</a:t>
            </a:r>
            <a:endParaRPr lang="en-US" sz="2400" b="1" i="1" dirty="0"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3D881B-AC46-70D1-5ECE-ECC7754B2F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5106"/>
          <a:stretch/>
        </p:blipFill>
        <p:spPr>
          <a:xfrm>
            <a:off x="-2" y="0"/>
            <a:ext cx="12192001" cy="63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857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0A16B25-6A93-B566-4B89-AF32D8E4E439}"/>
              </a:ext>
            </a:extLst>
          </p:cNvPr>
          <p:cNvGrpSpPr/>
          <p:nvPr/>
        </p:nvGrpSpPr>
        <p:grpSpPr>
          <a:xfrm>
            <a:off x="0" y="6496882"/>
            <a:ext cx="12192000" cy="366487"/>
            <a:chOff x="0" y="6506407"/>
            <a:chExt cx="12192000" cy="366487"/>
          </a:xfrm>
          <a:solidFill>
            <a:srgbClr val="A0770C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2D46A2-81E5-4BCC-3215-90B590196FA7}"/>
                </a:ext>
              </a:extLst>
            </p:cNvPr>
            <p:cNvSpPr/>
            <p:nvPr userDrawn="1"/>
          </p:nvSpPr>
          <p:spPr>
            <a:xfrm>
              <a:off x="0" y="6506407"/>
              <a:ext cx="7665720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/>
                <a:t>Author One – authorone@email.edu.br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AE5EF1C-BA00-FCD2-C89A-E2CD06AE4C13}"/>
                </a:ext>
              </a:extLst>
            </p:cNvPr>
            <p:cNvSpPr/>
            <p:nvPr userDrawn="1"/>
          </p:nvSpPr>
          <p:spPr>
            <a:xfrm>
              <a:off x="7699830" y="6506407"/>
              <a:ext cx="269829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AE2C21-D966-0152-372B-6C6C1F8C9906}"/>
                </a:ext>
              </a:extLst>
            </p:cNvPr>
            <p:cNvSpPr/>
            <p:nvPr userDrawn="1"/>
          </p:nvSpPr>
          <p:spPr>
            <a:xfrm>
              <a:off x="10432235" y="6507768"/>
              <a:ext cx="175976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A0E17AF-266E-3141-D306-C38972683B5B}"/>
              </a:ext>
            </a:extLst>
          </p:cNvPr>
          <p:cNvSpPr txBox="1">
            <a:spLocks/>
          </p:cNvSpPr>
          <p:nvPr/>
        </p:nvSpPr>
        <p:spPr>
          <a:xfrm>
            <a:off x="7699829" y="6510305"/>
            <a:ext cx="269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September 2022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6FD7D08-949A-F4AC-1E56-62E46AE5B056}"/>
              </a:ext>
            </a:extLst>
          </p:cNvPr>
          <p:cNvSpPr txBox="1">
            <a:spLocks/>
          </p:cNvSpPr>
          <p:nvPr/>
        </p:nvSpPr>
        <p:spPr>
          <a:xfrm>
            <a:off x="10432234" y="6510305"/>
            <a:ext cx="1759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FCCEAD-A261-4B76-9B4F-9C99877D6121}" type="slidenum">
              <a:rPr lang="en-US" smtClean="0"/>
              <a:pPr/>
              <a:t>2</a:t>
            </a:fld>
            <a:r>
              <a:rPr lang="en-US" dirty="0"/>
              <a:t>/XX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93B1D9-D4D9-E6C6-5343-6AE55FAA83A4}"/>
              </a:ext>
            </a:extLst>
          </p:cNvPr>
          <p:cNvGrpSpPr/>
          <p:nvPr/>
        </p:nvGrpSpPr>
        <p:grpSpPr>
          <a:xfrm>
            <a:off x="-2" y="-6350"/>
            <a:ext cx="12192001" cy="1239183"/>
            <a:chOff x="-2" y="-6350"/>
            <a:chExt cx="12192001" cy="123918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325EDA2-51A8-D620-A6BA-650C31A9A887}"/>
                </a:ext>
              </a:extLst>
            </p:cNvPr>
            <p:cNvGrpSpPr/>
            <p:nvPr/>
          </p:nvGrpSpPr>
          <p:grpSpPr>
            <a:xfrm>
              <a:off x="-2" y="-6350"/>
              <a:ext cx="12192001" cy="1239183"/>
              <a:chOff x="-2" y="-6350"/>
              <a:chExt cx="12192001" cy="1239183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A6C32FF7-F0FF-18BD-CB85-E74B3A5D03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45106"/>
              <a:stretch/>
            </p:blipFill>
            <p:spPr>
              <a:xfrm>
                <a:off x="-2" y="0"/>
                <a:ext cx="12192001" cy="633338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06DBEFFF-2E89-48EE-5B1F-CEE8F64C70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92160" y="-6350"/>
                <a:ext cx="1285078" cy="1239183"/>
              </a:xfrm>
              <a:prstGeom prst="rect">
                <a:avLst/>
              </a:prstGeom>
            </p:spPr>
          </p:pic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8AC0C8B-2500-1E6E-170F-DEB3F83952F2}"/>
                </a:ext>
              </a:extLst>
            </p:cNvPr>
            <p:cNvSpPr txBox="1"/>
            <p:nvPr/>
          </p:nvSpPr>
          <p:spPr>
            <a:xfrm>
              <a:off x="0" y="10508"/>
              <a:ext cx="10594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Introduction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B978703-6BA8-2F60-4C38-B756F3DD0256}"/>
              </a:ext>
            </a:extLst>
          </p:cNvPr>
          <p:cNvSpPr txBox="1"/>
          <p:nvPr/>
        </p:nvSpPr>
        <p:spPr>
          <a:xfrm>
            <a:off x="914400" y="1345841"/>
            <a:ext cx="10387584" cy="2067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400" dirty="0"/>
              <a:t>Solid-state electronics (SSE) are those circuits or devices built entirely from solid materials and in which the electrons, or other charge carriers, are encapsulated within the solid material.</a:t>
            </a:r>
          </a:p>
          <a:p>
            <a:pPr>
              <a:spcAft>
                <a:spcPts val="1000"/>
              </a:spcAft>
            </a:pPr>
            <a:r>
              <a:rPr lang="en-US" sz="2400" dirty="0"/>
              <a:t>Examples: Transistors, Microprocessors, Random Access Memory (RAM), Integrated Circuits (IC).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F26B8BD-9F6D-D6F3-A64B-AF44FB976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3704211"/>
            <a:ext cx="2638020" cy="1978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21427A-E782-B04C-5914-E3FFFE07C3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923" y="3681172"/>
            <a:ext cx="3539836" cy="1978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3FB63A2-A730-8CC9-34F3-3FA2766337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9262" y="3727254"/>
            <a:ext cx="3435437" cy="1932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4560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0A16B25-6A93-B566-4B89-AF32D8E4E439}"/>
              </a:ext>
            </a:extLst>
          </p:cNvPr>
          <p:cNvGrpSpPr/>
          <p:nvPr/>
        </p:nvGrpSpPr>
        <p:grpSpPr>
          <a:xfrm>
            <a:off x="0" y="6496882"/>
            <a:ext cx="12192000" cy="366487"/>
            <a:chOff x="0" y="6506407"/>
            <a:chExt cx="12192000" cy="366487"/>
          </a:xfrm>
          <a:solidFill>
            <a:srgbClr val="A0770C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2D46A2-81E5-4BCC-3215-90B590196FA7}"/>
                </a:ext>
              </a:extLst>
            </p:cNvPr>
            <p:cNvSpPr/>
            <p:nvPr userDrawn="1"/>
          </p:nvSpPr>
          <p:spPr>
            <a:xfrm>
              <a:off x="0" y="6506407"/>
              <a:ext cx="7665720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/>
                <a:t>Author One – authorone@email.edu.br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AE5EF1C-BA00-FCD2-C89A-E2CD06AE4C13}"/>
                </a:ext>
              </a:extLst>
            </p:cNvPr>
            <p:cNvSpPr/>
            <p:nvPr userDrawn="1"/>
          </p:nvSpPr>
          <p:spPr>
            <a:xfrm>
              <a:off x="7699830" y="6506407"/>
              <a:ext cx="269829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AE2C21-D966-0152-372B-6C6C1F8C9906}"/>
                </a:ext>
              </a:extLst>
            </p:cNvPr>
            <p:cNvSpPr/>
            <p:nvPr userDrawn="1"/>
          </p:nvSpPr>
          <p:spPr>
            <a:xfrm>
              <a:off x="10432235" y="6507768"/>
              <a:ext cx="175976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A0E17AF-266E-3141-D306-C38972683B5B}"/>
              </a:ext>
            </a:extLst>
          </p:cNvPr>
          <p:cNvSpPr txBox="1">
            <a:spLocks/>
          </p:cNvSpPr>
          <p:nvPr/>
        </p:nvSpPr>
        <p:spPr>
          <a:xfrm>
            <a:off x="7699829" y="6510305"/>
            <a:ext cx="269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September 2022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6FD7D08-949A-F4AC-1E56-62E46AE5B056}"/>
              </a:ext>
            </a:extLst>
          </p:cNvPr>
          <p:cNvSpPr txBox="1">
            <a:spLocks/>
          </p:cNvSpPr>
          <p:nvPr/>
        </p:nvSpPr>
        <p:spPr>
          <a:xfrm>
            <a:off x="10432234" y="6510305"/>
            <a:ext cx="1759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FCCEAD-A261-4B76-9B4F-9C99877D6121}" type="slidenum">
              <a:rPr lang="en-US" smtClean="0"/>
              <a:pPr/>
              <a:t>3</a:t>
            </a:fld>
            <a:r>
              <a:rPr lang="en-US" dirty="0"/>
              <a:t>/XX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978703-6BA8-2F60-4C38-B756F3DD0256}"/>
              </a:ext>
            </a:extLst>
          </p:cNvPr>
          <p:cNvSpPr txBox="1"/>
          <p:nvPr/>
        </p:nvSpPr>
        <p:spPr>
          <a:xfrm>
            <a:off x="914400" y="1431185"/>
            <a:ext cx="10387584" cy="4314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400" dirty="0"/>
              <a:t>Substrate is a solid substance and serve as the foundation upon which electronic devices such as transistors, diodes, and especially Integrated Circuits (ICs) are encapsulated.</a:t>
            </a:r>
          </a:p>
          <a:p>
            <a:pPr>
              <a:spcAft>
                <a:spcPts val="1000"/>
              </a:spcAft>
            </a:pPr>
            <a:r>
              <a:rPr lang="en-US" sz="2400" dirty="0"/>
              <a:t>Example of substrate’s materials: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silicon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silicon dioxide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aluminum oxide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sapphire</a:t>
            </a:r>
          </a:p>
          <a:p>
            <a:pPr>
              <a:spcAft>
                <a:spcPts val="1000"/>
              </a:spcAft>
            </a:pPr>
            <a:r>
              <a:rPr lang="en-US" sz="2400" dirty="0"/>
              <a:t>The advantage of this is the superior insulation between adjacent transistors.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4DEDC1-5438-7CD2-5F80-6F3B0D432C99}"/>
              </a:ext>
            </a:extLst>
          </p:cNvPr>
          <p:cNvGrpSpPr/>
          <p:nvPr/>
        </p:nvGrpSpPr>
        <p:grpSpPr>
          <a:xfrm>
            <a:off x="-2" y="-6350"/>
            <a:ext cx="12192001" cy="1239183"/>
            <a:chOff x="-2" y="-6350"/>
            <a:chExt cx="12192001" cy="123918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631BB29-EBC7-10EF-54CA-7BDA5D8952FC}"/>
                </a:ext>
              </a:extLst>
            </p:cNvPr>
            <p:cNvGrpSpPr/>
            <p:nvPr/>
          </p:nvGrpSpPr>
          <p:grpSpPr>
            <a:xfrm>
              <a:off x="-2" y="-6350"/>
              <a:ext cx="12192001" cy="1239183"/>
              <a:chOff x="-2" y="-6350"/>
              <a:chExt cx="12192001" cy="1239183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CB87C528-A1DC-1667-CB4D-EFBF9DE9AA6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45106"/>
              <a:stretch/>
            </p:blipFill>
            <p:spPr>
              <a:xfrm>
                <a:off x="-2" y="0"/>
                <a:ext cx="12192001" cy="633338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E75EB1BD-EE33-91E5-5EF2-B75CC5F6F1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92160" y="-6350"/>
                <a:ext cx="1285078" cy="1239183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91F214-8C44-3575-1766-B0661972E7E4}"/>
                </a:ext>
              </a:extLst>
            </p:cNvPr>
            <p:cNvSpPr txBox="1"/>
            <p:nvPr/>
          </p:nvSpPr>
          <p:spPr>
            <a:xfrm>
              <a:off x="0" y="10508"/>
              <a:ext cx="10594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Substrate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5629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0A16B25-6A93-B566-4B89-AF32D8E4E439}"/>
              </a:ext>
            </a:extLst>
          </p:cNvPr>
          <p:cNvGrpSpPr/>
          <p:nvPr/>
        </p:nvGrpSpPr>
        <p:grpSpPr>
          <a:xfrm>
            <a:off x="0" y="6496882"/>
            <a:ext cx="12192000" cy="366487"/>
            <a:chOff x="0" y="6506407"/>
            <a:chExt cx="12192000" cy="366487"/>
          </a:xfrm>
          <a:solidFill>
            <a:srgbClr val="A0770C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2D46A2-81E5-4BCC-3215-90B590196FA7}"/>
                </a:ext>
              </a:extLst>
            </p:cNvPr>
            <p:cNvSpPr/>
            <p:nvPr userDrawn="1"/>
          </p:nvSpPr>
          <p:spPr>
            <a:xfrm>
              <a:off x="0" y="6506407"/>
              <a:ext cx="7665720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/>
                <a:t>Author One – authorone@email.edu.br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AE5EF1C-BA00-FCD2-C89A-E2CD06AE4C13}"/>
                </a:ext>
              </a:extLst>
            </p:cNvPr>
            <p:cNvSpPr/>
            <p:nvPr userDrawn="1"/>
          </p:nvSpPr>
          <p:spPr>
            <a:xfrm>
              <a:off x="7699830" y="6506407"/>
              <a:ext cx="269829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AE2C21-D966-0152-372B-6C6C1F8C9906}"/>
                </a:ext>
              </a:extLst>
            </p:cNvPr>
            <p:cNvSpPr/>
            <p:nvPr userDrawn="1"/>
          </p:nvSpPr>
          <p:spPr>
            <a:xfrm>
              <a:off x="10432235" y="6507768"/>
              <a:ext cx="175976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A0E17AF-266E-3141-D306-C38972683B5B}"/>
              </a:ext>
            </a:extLst>
          </p:cNvPr>
          <p:cNvSpPr txBox="1">
            <a:spLocks/>
          </p:cNvSpPr>
          <p:nvPr/>
        </p:nvSpPr>
        <p:spPr>
          <a:xfrm>
            <a:off x="7699829" y="6510305"/>
            <a:ext cx="269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September 2022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6FD7D08-949A-F4AC-1E56-62E46AE5B056}"/>
              </a:ext>
            </a:extLst>
          </p:cNvPr>
          <p:cNvSpPr txBox="1">
            <a:spLocks/>
          </p:cNvSpPr>
          <p:nvPr/>
        </p:nvSpPr>
        <p:spPr>
          <a:xfrm>
            <a:off x="10432234" y="6510305"/>
            <a:ext cx="1759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FCCEAD-A261-4B76-9B4F-9C99877D6121}" type="slidenum">
              <a:rPr lang="en-US" smtClean="0"/>
              <a:pPr/>
              <a:t>4</a:t>
            </a:fld>
            <a:r>
              <a:rPr lang="en-US" dirty="0"/>
              <a:t>/XX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978703-6BA8-2F60-4C38-B756F3DD0256}"/>
              </a:ext>
            </a:extLst>
          </p:cNvPr>
          <p:cNvSpPr txBox="1"/>
          <p:nvPr/>
        </p:nvSpPr>
        <p:spPr>
          <a:xfrm>
            <a:off x="914400" y="1662833"/>
            <a:ext cx="10387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400" dirty="0"/>
              <a:t>XXXXXXXXXXXXXXXXXXXXXXXXXXXXXXXXXXXXXXXXXXXXXXXXXXXXXXXXXXXXXXXXXXXXXXXXXXXXXXXXXXXXXXXXXXXXXXXXXXXXXXXXXXXXXXXXXXXXXXXXXXXXXXXXXXXXXXXXXXXXXXXXXXXXXXXXXXXXXXXXXXXXXXXXXXXXXXXXXXXXXXXXXXXXXXXXXXXXXXXXXXXXXXXXXXXXXXXXXXXX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1EC9281-BE21-084C-584D-789BE61C6308}"/>
              </a:ext>
            </a:extLst>
          </p:cNvPr>
          <p:cNvGrpSpPr/>
          <p:nvPr/>
        </p:nvGrpSpPr>
        <p:grpSpPr>
          <a:xfrm>
            <a:off x="-2" y="-6350"/>
            <a:ext cx="12192001" cy="1239183"/>
            <a:chOff x="-2" y="-6350"/>
            <a:chExt cx="12192001" cy="123918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DE37B05-B654-E48A-041A-8C3576D39A88}"/>
                </a:ext>
              </a:extLst>
            </p:cNvPr>
            <p:cNvGrpSpPr/>
            <p:nvPr/>
          </p:nvGrpSpPr>
          <p:grpSpPr>
            <a:xfrm>
              <a:off x="-2" y="-6350"/>
              <a:ext cx="12192001" cy="1239183"/>
              <a:chOff x="-2" y="-6350"/>
              <a:chExt cx="12192001" cy="1239183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68ABF58-6452-AED3-3101-4EE1C4DC64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45106"/>
              <a:stretch/>
            </p:blipFill>
            <p:spPr>
              <a:xfrm>
                <a:off x="-2" y="0"/>
                <a:ext cx="12192001" cy="633338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E615DEA-486F-EE20-84DE-B04FE4CE5A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92160" y="-6350"/>
                <a:ext cx="1285078" cy="1239183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7F62020-1E69-8166-B680-664D028B67BD}"/>
                </a:ext>
              </a:extLst>
            </p:cNvPr>
            <p:cNvSpPr txBox="1"/>
            <p:nvPr/>
          </p:nvSpPr>
          <p:spPr>
            <a:xfrm>
              <a:off x="0" y="10508"/>
              <a:ext cx="10594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err="1">
                  <a:solidFill>
                    <a:schemeClr val="bg1"/>
                  </a:solidFill>
                  <a:latin typeface="+mj-lt"/>
                </a:rPr>
                <a:t>Xxxxxxxxxxxxxxx</a:t>
              </a:r>
              <a:endParaRPr 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562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0A16B25-6A93-B566-4B89-AF32D8E4E439}"/>
              </a:ext>
            </a:extLst>
          </p:cNvPr>
          <p:cNvGrpSpPr/>
          <p:nvPr/>
        </p:nvGrpSpPr>
        <p:grpSpPr>
          <a:xfrm>
            <a:off x="0" y="6496882"/>
            <a:ext cx="12192000" cy="366487"/>
            <a:chOff x="0" y="6506407"/>
            <a:chExt cx="12192000" cy="366487"/>
          </a:xfrm>
          <a:solidFill>
            <a:srgbClr val="A0770C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2D46A2-81E5-4BCC-3215-90B590196FA7}"/>
                </a:ext>
              </a:extLst>
            </p:cNvPr>
            <p:cNvSpPr/>
            <p:nvPr userDrawn="1"/>
          </p:nvSpPr>
          <p:spPr>
            <a:xfrm>
              <a:off x="0" y="6506407"/>
              <a:ext cx="7665720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/>
                <a:t>Author One – authorone@email.edu.br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AE5EF1C-BA00-FCD2-C89A-E2CD06AE4C13}"/>
                </a:ext>
              </a:extLst>
            </p:cNvPr>
            <p:cNvSpPr/>
            <p:nvPr userDrawn="1"/>
          </p:nvSpPr>
          <p:spPr>
            <a:xfrm>
              <a:off x="7699830" y="6506407"/>
              <a:ext cx="269829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AE2C21-D966-0152-372B-6C6C1F8C9906}"/>
                </a:ext>
              </a:extLst>
            </p:cNvPr>
            <p:cNvSpPr/>
            <p:nvPr userDrawn="1"/>
          </p:nvSpPr>
          <p:spPr>
            <a:xfrm>
              <a:off x="10432235" y="6507768"/>
              <a:ext cx="175976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A0E17AF-266E-3141-D306-C38972683B5B}"/>
              </a:ext>
            </a:extLst>
          </p:cNvPr>
          <p:cNvSpPr txBox="1">
            <a:spLocks/>
          </p:cNvSpPr>
          <p:nvPr/>
        </p:nvSpPr>
        <p:spPr>
          <a:xfrm>
            <a:off x="7699829" y="6510305"/>
            <a:ext cx="269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September 2022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6FD7D08-949A-F4AC-1E56-62E46AE5B056}"/>
              </a:ext>
            </a:extLst>
          </p:cNvPr>
          <p:cNvSpPr txBox="1">
            <a:spLocks/>
          </p:cNvSpPr>
          <p:nvPr/>
        </p:nvSpPr>
        <p:spPr>
          <a:xfrm>
            <a:off x="10432234" y="6510305"/>
            <a:ext cx="1759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FCCEAD-A261-4B76-9B4F-9C99877D6121}" type="slidenum">
              <a:rPr lang="en-US" smtClean="0"/>
              <a:pPr/>
              <a:t>5</a:t>
            </a:fld>
            <a:r>
              <a:rPr lang="en-US" dirty="0"/>
              <a:t>/XX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978703-6BA8-2F60-4C38-B756F3DD0256}"/>
              </a:ext>
            </a:extLst>
          </p:cNvPr>
          <p:cNvSpPr txBox="1"/>
          <p:nvPr/>
        </p:nvSpPr>
        <p:spPr>
          <a:xfrm>
            <a:off x="914400" y="1563553"/>
            <a:ext cx="103875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6600" b="1" dirty="0"/>
              <a:t>Thank You!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548036-5623-72EC-24C5-0DFB9FCE3ABD}"/>
              </a:ext>
            </a:extLst>
          </p:cNvPr>
          <p:cNvCxnSpPr>
            <a:cxnSpLocks/>
          </p:cNvCxnSpPr>
          <p:nvPr/>
        </p:nvCxnSpPr>
        <p:spPr>
          <a:xfrm>
            <a:off x="914400" y="3570514"/>
            <a:ext cx="103875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70A4BDD-C6B0-3294-CCB2-C1BD9E4E6E1D}"/>
              </a:ext>
            </a:extLst>
          </p:cNvPr>
          <p:cNvSpPr txBox="1"/>
          <p:nvPr/>
        </p:nvSpPr>
        <p:spPr>
          <a:xfrm>
            <a:off x="884428" y="3613005"/>
            <a:ext cx="10387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800" b="1" dirty="0"/>
              <a:t>Acknowledgments: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4A4433F-E8B7-287A-1F72-B96C205C5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789" y="4331377"/>
            <a:ext cx="2183671" cy="56166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1FD740E-8B5B-BDE3-7BE2-3EB390D95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363" y="4331377"/>
            <a:ext cx="1767397" cy="54416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816D08E-558D-1362-E081-B60764E5B2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0551" y="4240049"/>
            <a:ext cx="2266848" cy="69658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E35D860-7B90-D526-A7F1-A5CE06130C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1761" y="5362621"/>
            <a:ext cx="2064999" cy="87509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3351F69-A33A-AF0B-1B71-1310C66F65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1460" y="5255952"/>
            <a:ext cx="901542" cy="99214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CD20536-0837-2D21-76C4-F33A87F68ABD}"/>
              </a:ext>
            </a:extLst>
          </p:cNvPr>
          <p:cNvGrpSpPr/>
          <p:nvPr/>
        </p:nvGrpSpPr>
        <p:grpSpPr>
          <a:xfrm>
            <a:off x="-2" y="-6350"/>
            <a:ext cx="12192001" cy="1239183"/>
            <a:chOff x="-2" y="-6350"/>
            <a:chExt cx="12192001" cy="123918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222AF4C-E0A7-965E-415E-1D62D757CEBF}"/>
                </a:ext>
              </a:extLst>
            </p:cNvPr>
            <p:cNvGrpSpPr/>
            <p:nvPr/>
          </p:nvGrpSpPr>
          <p:grpSpPr>
            <a:xfrm>
              <a:off x="-2" y="-6350"/>
              <a:ext cx="12192001" cy="1239183"/>
              <a:chOff x="-2" y="-6350"/>
              <a:chExt cx="12192001" cy="1239183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53DFC059-DF2C-67ED-E702-A35412C39A1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45106"/>
              <a:stretch/>
            </p:blipFill>
            <p:spPr>
              <a:xfrm>
                <a:off x="-2" y="0"/>
                <a:ext cx="12192001" cy="633338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773EFE35-098B-5260-6DEA-B331D35192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92160" y="-6350"/>
                <a:ext cx="1285078" cy="1239183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939FFC6-F702-66D7-0A3B-D0FD7F3F6B5E}"/>
                </a:ext>
              </a:extLst>
            </p:cNvPr>
            <p:cNvSpPr txBox="1"/>
            <p:nvPr/>
          </p:nvSpPr>
          <p:spPr>
            <a:xfrm>
              <a:off x="0" y="10508"/>
              <a:ext cx="10594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Acknowledgments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8306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246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Chalhub</dc:creator>
  <cp:lastModifiedBy>Daniel Chalhub</cp:lastModifiedBy>
  <cp:revision>15</cp:revision>
  <dcterms:created xsi:type="dcterms:W3CDTF">2022-08-26T14:26:44Z</dcterms:created>
  <dcterms:modified xsi:type="dcterms:W3CDTF">2022-08-26T15:29:57Z</dcterms:modified>
</cp:coreProperties>
</file>